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slide" Target="slides/slide107.xml"/><Relationship Id="rId115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37" name="Image 3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76" name="Image 7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Image 76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pic>
        <p:nvPicPr>
          <p:cNvPr id="115" name="Image 11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Image 11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57440" y="4464000"/>
            <a:ext cx="6857640" cy="16412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US" sz="7200" b="0" strike="noStrike" spc="-222">
                <a:solidFill>
                  <a:srgbClr val="969696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Modifiez le style du titre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900" b="0" strike="noStrike" spc="-1">
                <a:solidFill>
                  <a:srgbClr val="9E9E9E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12/11/2018</a:t>
            </a:r>
            <a:endParaRPr lang="fr-F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fr-F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>
                <a:solidFill>
                  <a:srgbClr val="9E9E9E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            </a:t>
            </a:r>
            <a:endParaRPr lang="fr-F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3BAA798-CD7C-48FA-82BD-A7CB8C78F440}" type="slidenum">
              <a:rPr lang="fr-FR" sz="900" b="0" strike="noStrike" spc="-1">
                <a:solidFill>
                  <a:srgbClr val="9E9E9E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‹N°›</a:t>
            </a:fld>
            <a:endParaRPr lang="fr-F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the outline text format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5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 Outline Level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Third Outline Level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Fourth Outline Level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Fifth Outline Level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Sixth Outline Level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05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Modifiez le style du titre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9880" y="1825560"/>
            <a:ext cx="76748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the outline text format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1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 Outline Level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Third Outline Level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1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Fourth Outline Level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Fifth Outline Level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Sixth Outline Level</a:t>
            </a:r>
          </a:p>
          <a:p>
            <a:pPr marL="171360" indent="-171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21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Seventh Outline LevelModifiez les styles du texte du masque</a:t>
            </a:r>
          </a:p>
          <a:p>
            <a:pPr marL="514440" lvl="1" indent="-171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Deuxième niveau</a:t>
            </a:r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857160" lvl="2" indent="-171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5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Troisième niveau</a:t>
            </a:r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200240" lvl="3" indent="-171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35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Quatrième niveau</a:t>
            </a:r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  <a:p>
            <a:pPr marL="1542960" lvl="4" indent="-171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en-US" sz="135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Cinquième niveau</a:t>
            </a:r>
            <a:endParaRPr lang="en-US" sz="2100" b="0" strike="noStrike" spc="-1">
              <a:solidFill>
                <a:srgbClr val="BFBFBF"/>
              </a:solidFill>
              <a:uFill>
                <a:solidFill>
                  <a:srgbClr val="FFFFFF"/>
                </a:solidFill>
              </a:uFill>
              <a:latin typeface="Corbe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900" b="0" strike="noStrike" spc="-1">
                <a:solidFill>
                  <a:srgbClr val="9E9E9E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12/11/2018</a:t>
            </a:r>
            <a:endParaRPr lang="fr-F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fr-F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>
                <a:solidFill>
                  <a:srgbClr val="9E9E9E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            </a:t>
            </a:r>
            <a:endParaRPr lang="fr-F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9F56FD9-D4F0-4217-8D7C-A81F4730710A}" type="slidenum">
              <a:rPr lang="fr-FR" sz="900" b="0" strike="noStrike" spc="-1">
                <a:solidFill>
                  <a:srgbClr val="9E9E9E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‹N°›</a:t>
            </a:fld>
            <a:endParaRPr lang="fr-F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900" b="0" strike="noStrike" spc="-1">
                <a:solidFill>
                  <a:srgbClr val="9E9E9E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12/11/2018</a:t>
            </a:r>
            <a:endParaRPr lang="fr-F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pPr algn="ctr"/>
            <a:endParaRPr lang="fr-F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fr-FR" sz="900" b="0" strike="noStrike" spc="-1">
                <a:solidFill>
                  <a:srgbClr val="9E9E9E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              </a:t>
            </a:r>
            <a:endParaRPr lang="fr-F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0504812-5508-4778-A7C3-9C760822B168}" type="slidenum">
              <a:rPr lang="fr-FR" sz="900" b="0" strike="noStrike" spc="-1">
                <a:solidFill>
                  <a:srgbClr val="9E9E9E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pPr algn="r">
                <a:lnSpc>
                  <a:spcPct val="100000"/>
                </a:lnSpc>
              </a:pPr>
              <a:t>‹N°›</a:t>
            </a:fld>
            <a:endParaRPr lang="fr-FR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the title text format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1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Click to edit the outline text format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5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Second Outline Level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35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Third Outline Level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35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Fourth Outline Level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Fifth Outline Level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Sixth Outline Level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orbe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.parisdescartes.fr/~osalem/CSWD/TP1/TP1.html" TargetMode="Externa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542960" y="2036880"/>
            <a:ext cx="6057720" cy="443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9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Le langage </a:t>
            </a:r>
            <a:r>
              <a:rPr lang="fr-FR" sz="105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Bold"/>
              </a:rPr>
              <a:t>HTML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Picture 2"/>
          <p:cNvPicPr/>
          <p:nvPr/>
        </p:nvPicPr>
        <p:blipFill>
          <a:blip r:embed="rId2" cstate="print"/>
          <a:stretch/>
        </p:blipFill>
        <p:spPr>
          <a:xfrm>
            <a:off x="102960" y="216000"/>
            <a:ext cx="1439640" cy="1439640"/>
          </a:xfrm>
          <a:prstGeom prst="rect">
            <a:avLst/>
          </a:prstGeom>
          <a:ln>
            <a:noFill/>
          </a:ln>
        </p:spPr>
      </p:pic>
      <p:pic>
        <p:nvPicPr>
          <p:cNvPr id="119" name="Picture 4"/>
          <p:cNvPicPr/>
          <p:nvPr/>
        </p:nvPicPr>
        <p:blipFill>
          <a:blip r:embed="rId3" cstate="print"/>
          <a:stretch/>
        </p:blipFill>
        <p:spPr>
          <a:xfrm>
            <a:off x="7836840" y="216000"/>
            <a:ext cx="1019880" cy="14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 1"/>
          <p:cNvPicPr/>
          <p:nvPr/>
        </p:nvPicPr>
        <p:blipFill>
          <a:blip r:embed="rId2" cstate="print"/>
          <a:stretch/>
        </p:blipFill>
        <p:spPr>
          <a:xfrm>
            <a:off x="0" y="187920"/>
            <a:ext cx="9143640" cy="648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 2"/>
          <p:cNvPicPr/>
          <p:nvPr/>
        </p:nvPicPr>
        <p:blipFill>
          <a:blip r:embed="rId2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 4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 3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 2"/>
          <p:cNvPicPr/>
          <p:nvPr/>
        </p:nvPicPr>
        <p:blipFill>
          <a:blip r:embed="rId2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247680" y="181080"/>
            <a:ext cx="8686440" cy="48240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Sources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8" name="Image 1"/>
          <p:cNvPicPr/>
          <p:nvPr/>
        </p:nvPicPr>
        <p:blipFill>
          <a:blip r:embed="rId2" cstate="print"/>
          <a:stretch/>
        </p:blipFill>
        <p:spPr>
          <a:xfrm>
            <a:off x="232560" y="776520"/>
            <a:ext cx="8716680" cy="597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247680" y="181080"/>
            <a:ext cx="8686440" cy="48240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Sources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Image 3"/>
          <p:cNvPicPr/>
          <p:nvPr/>
        </p:nvPicPr>
        <p:blipFill>
          <a:blip r:embed="rId2" cstate="print"/>
          <a:stretch/>
        </p:blipFill>
        <p:spPr>
          <a:xfrm>
            <a:off x="232920" y="772200"/>
            <a:ext cx="8715600" cy="597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247680" y="181080"/>
            <a:ext cx="8686440" cy="48240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Sources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2" name="Image 251"/>
          <p:cNvPicPr/>
          <p:nvPr/>
        </p:nvPicPr>
        <p:blipFill>
          <a:blip r:embed="rId2" cstate="print"/>
          <a:stretch/>
        </p:blipFill>
        <p:spPr>
          <a:xfrm>
            <a:off x="1576440" y="2151000"/>
            <a:ext cx="6028920" cy="25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247680" y="181080"/>
            <a:ext cx="8686440" cy="48240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Sources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4" name="Image 253"/>
          <p:cNvPicPr/>
          <p:nvPr/>
        </p:nvPicPr>
        <p:blipFill>
          <a:blip r:embed="rId2" cstate="print"/>
          <a:stretch/>
        </p:blipFill>
        <p:spPr>
          <a:xfrm>
            <a:off x="232920" y="776520"/>
            <a:ext cx="8715600" cy="597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 smtClean="0"/>
              <a:t>Exercice Sur le lien suivant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395536" y="2348880"/>
            <a:ext cx="8229240" cy="1144800"/>
          </a:xfrm>
        </p:spPr>
        <p:txBody>
          <a:bodyPr/>
          <a:lstStyle/>
          <a:p>
            <a:r>
              <a:rPr lang="fr-FR" u="sng" dirty="0">
                <a:hlinkClick r:id="rId2"/>
              </a:rPr>
              <a:t>http://www.mi.parisdescartes.fr/~osalem/CSWD/TP1/TP1.html</a:t>
            </a: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 1"/>
          <p:cNvPicPr/>
          <p:nvPr/>
        </p:nvPicPr>
        <p:blipFill>
          <a:blip r:embed="rId2" cstate="print"/>
          <a:stretch/>
        </p:blipFill>
        <p:spPr>
          <a:xfrm>
            <a:off x="0" y="187920"/>
            <a:ext cx="9143640" cy="648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 1"/>
          <p:cNvPicPr/>
          <p:nvPr/>
        </p:nvPicPr>
        <p:blipFill>
          <a:blip r:embed="rId2" cstate="print"/>
          <a:stretch/>
        </p:blipFill>
        <p:spPr>
          <a:xfrm>
            <a:off x="0" y="187920"/>
            <a:ext cx="9143640" cy="648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 1"/>
          <p:cNvPicPr/>
          <p:nvPr/>
        </p:nvPicPr>
        <p:blipFill>
          <a:blip r:embed="rId2" cstate="print"/>
          <a:stretch/>
        </p:blipFill>
        <p:spPr>
          <a:xfrm>
            <a:off x="0" y="211680"/>
            <a:ext cx="9143640" cy="648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 2"/>
          <p:cNvPicPr/>
          <p:nvPr/>
        </p:nvPicPr>
        <p:blipFill>
          <a:blip r:embed="rId2" cstate="print"/>
          <a:stretch/>
        </p:blipFill>
        <p:spPr>
          <a:xfrm>
            <a:off x="0" y="163800"/>
            <a:ext cx="9143640" cy="6482160"/>
          </a:xfrm>
          <a:prstGeom prst="rect">
            <a:avLst/>
          </a:prstGeom>
          <a:ln>
            <a:noFill/>
          </a:ln>
        </p:spPr>
      </p:pic>
      <p:pic>
        <p:nvPicPr>
          <p:cNvPr id="140" name="Image 3"/>
          <p:cNvPicPr/>
          <p:nvPr/>
        </p:nvPicPr>
        <p:blipFill>
          <a:blip r:embed="rId3" cstate="print"/>
          <a:srcRect r="77300" b="83184"/>
          <a:stretch/>
        </p:blipFill>
        <p:spPr>
          <a:xfrm>
            <a:off x="3534120" y="1428120"/>
            <a:ext cx="2618280" cy="132912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 1"/>
          <p:cNvPicPr/>
          <p:nvPr/>
        </p:nvPicPr>
        <p:blipFill>
          <a:blip r:embed="rId2" cstate="print"/>
          <a:stretch/>
        </p:blipFill>
        <p:spPr>
          <a:xfrm>
            <a:off x="0" y="187920"/>
            <a:ext cx="9143640" cy="648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 1"/>
          <p:cNvPicPr/>
          <p:nvPr/>
        </p:nvPicPr>
        <p:blipFill>
          <a:blip r:embed="rId2" cstate="print"/>
          <a:stretch/>
        </p:blipFill>
        <p:spPr>
          <a:xfrm>
            <a:off x="0" y="187920"/>
            <a:ext cx="9143640" cy="648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 1"/>
          <p:cNvPicPr/>
          <p:nvPr/>
        </p:nvPicPr>
        <p:blipFill>
          <a:blip r:embed="rId2" cstate="print"/>
          <a:stretch/>
        </p:blipFill>
        <p:spPr>
          <a:xfrm>
            <a:off x="0" y="187920"/>
            <a:ext cx="9143640" cy="648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47680" y="181080"/>
            <a:ext cx="8686440" cy="73296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Insérer du texte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295560" y="1809360"/>
            <a:ext cx="8552520" cy="420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On utilise les balises :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&lt;p&gt; &lt;/p&gt;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&lt;br /&gt;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 1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542960" y="338040"/>
            <a:ext cx="6057720" cy="109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6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Bold"/>
              </a:rPr>
              <a:t>Plan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295560" y="1809360"/>
            <a:ext cx="8552520" cy="481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85800" indent="-685440" algn="ctr">
              <a:lnSpc>
                <a:spcPct val="100000"/>
              </a:lnSpc>
              <a:buClr>
                <a:srgbClr val="FFFFFF"/>
              </a:buClr>
              <a:buSzPct val="120000"/>
              <a:buFont typeface="Arial"/>
              <a:buChar char="•"/>
            </a:pP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À quoi sert le HTML ?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indent="-685440" algn="ctr">
              <a:lnSpc>
                <a:spcPct val="100000"/>
              </a:lnSpc>
              <a:buClr>
                <a:srgbClr val="FFFFFF"/>
              </a:buClr>
              <a:buSzPct val="120000"/>
              <a:buFont typeface="Arial"/>
              <a:buChar char="•"/>
            </a:pP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Comment l’utiliser pour créer une page web ?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indent="-685440" algn="ctr">
              <a:lnSpc>
                <a:spcPct val="100000"/>
              </a:lnSpc>
              <a:buClr>
                <a:srgbClr val="FFFFFF"/>
              </a:buClr>
              <a:buSzPct val="120000"/>
              <a:buFont typeface="Arial"/>
              <a:buChar char="•"/>
            </a:pP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Le CSS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 2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3"/>
          <p:cNvPicPr/>
          <p:nvPr/>
        </p:nvPicPr>
        <p:blipFill>
          <a:blip r:embed="rId2" cstate="print"/>
          <a:stretch/>
        </p:blipFill>
        <p:spPr>
          <a:xfrm>
            <a:off x="90360" y="324000"/>
            <a:ext cx="8962560" cy="621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/>
          <p:nvPr/>
        </p:nvPicPr>
        <p:blipFill>
          <a:blip r:embed="rId2" cstate="print"/>
          <a:stretch/>
        </p:blipFill>
        <p:spPr>
          <a:xfrm>
            <a:off x="90360" y="324000"/>
            <a:ext cx="8962560" cy="621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8"/>
          <p:cNvPicPr/>
          <p:nvPr/>
        </p:nvPicPr>
        <p:blipFill>
          <a:blip r:embed="rId2" cstate="print"/>
          <a:stretch/>
        </p:blipFill>
        <p:spPr>
          <a:xfrm>
            <a:off x="19080" y="352440"/>
            <a:ext cx="9105480" cy="6152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 1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/>
          <p:cNvPicPr/>
          <p:nvPr/>
        </p:nvPicPr>
        <p:blipFill>
          <a:blip r:embed="rId2" cstate="print"/>
          <a:stretch/>
        </p:blipFill>
        <p:spPr>
          <a:xfrm>
            <a:off x="90360" y="324000"/>
            <a:ext cx="8962560" cy="621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3"/>
          <p:cNvPicPr/>
          <p:nvPr/>
        </p:nvPicPr>
        <p:blipFill>
          <a:blip r:embed="rId2" cstate="print"/>
          <a:stretch/>
        </p:blipFill>
        <p:spPr>
          <a:xfrm>
            <a:off x="19080" y="352440"/>
            <a:ext cx="9105480" cy="6152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2"/>
          <p:cNvPicPr/>
          <p:nvPr/>
        </p:nvPicPr>
        <p:blipFill>
          <a:blip r:embed="rId2" cstate="print"/>
          <a:stretch/>
        </p:blipFill>
        <p:spPr>
          <a:xfrm>
            <a:off x="90360" y="324000"/>
            <a:ext cx="8962560" cy="621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3"/>
          <p:cNvPicPr/>
          <p:nvPr/>
        </p:nvPicPr>
        <p:blipFill>
          <a:blip r:embed="rId2" cstate="print"/>
          <a:stretch/>
        </p:blipFill>
        <p:spPr>
          <a:xfrm>
            <a:off x="90360" y="324000"/>
            <a:ext cx="8962560" cy="621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3"/>
          <p:cNvPicPr/>
          <p:nvPr/>
        </p:nvPicPr>
        <p:blipFill>
          <a:blip r:embed="rId2" cstate="print"/>
          <a:stretch/>
        </p:blipFill>
        <p:spPr>
          <a:xfrm>
            <a:off x="19080" y="352440"/>
            <a:ext cx="9105480" cy="6152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247680" y="181080"/>
            <a:ext cx="8686440" cy="73296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À quoi sert le HTML ?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381600" y="1842480"/>
            <a:ext cx="8552520" cy="548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0" i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Rajdhani Bold"/>
              </a:rPr>
              <a:t>H</a:t>
            </a:r>
            <a:r>
              <a:rPr lang="fr-FR" sz="54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yper</a:t>
            </a:r>
            <a:r>
              <a:rPr lang="fr-FR" sz="5400" b="0" i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Rajdhani Bold"/>
              </a:rPr>
              <a:t>T</a:t>
            </a:r>
            <a:r>
              <a:rPr lang="fr-FR" sz="54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ext </a:t>
            </a:r>
            <a:r>
              <a:rPr lang="fr-FR" sz="5400" b="0" i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Rajdhani Bold"/>
              </a:rPr>
              <a:t>M</a:t>
            </a:r>
            <a:r>
              <a:rPr lang="fr-FR" sz="54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arkup</a:t>
            </a:r>
            <a:r>
              <a:rPr lang="fr-FR" sz="5400" b="0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 </a:t>
            </a:r>
            <a:r>
              <a:rPr lang="fr-FR" sz="5400" b="0" i="1" strike="noStrike" spc="-1" dirty="0" err="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Rajdhani Bold"/>
              </a:rPr>
              <a:t>L</a:t>
            </a:r>
            <a:r>
              <a:rPr lang="fr-FR" sz="5400" b="0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anguage</a:t>
            </a:r>
            <a:endParaRPr lang="fr-F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C’est le langage qu’on utilise pour créer des pages web.</a:t>
            </a:r>
            <a:endParaRPr lang="fr-F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/>
          <p:cNvPicPr/>
          <p:nvPr/>
        </p:nvPicPr>
        <p:blipFill>
          <a:blip r:embed="rId2" cstate="print"/>
          <a:stretch/>
        </p:blipFill>
        <p:spPr>
          <a:xfrm>
            <a:off x="90360" y="324000"/>
            <a:ext cx="8962560" cy="621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/>
          <p:cNvPicPr/>
          <p:nvPr/>
        </p:nvPicPr>
        <p:blipFill>
          <a:blip r:embed="rId2" cstate="print"/>
          <a:stretch/>
        </p:blipFill>
        <p:spPr>
          <a:xfrm>
            <a:off x="90360" y="324000"/>
            <a:ext cx="8962560" cy="621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/>
          <p:cNvPicPr/>
          <p:nvPr/>
        </p:nvPicPr>
        <p:blipFill>
          <a:blip r:embed="rId2" cstate="print"/>
          <a:stretch/>
        </p:blipFill>
        <p:spPr>
          <a:xfrm>
            <a:off x="90360" y="324000"/>
            <a:ext cx="8962560" cy="621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/>
          <p:cNvPicPr/>
          <p:nvPr/>
        </p:nvPicPr>
        <p:blipFill>
          <a:blip r:embed="rId2" cstate="print"/>
          <a:stretch/>
        </p:blipFill>
        <p:spPr>
          <a:xfrm>
            <a:off x="19080" y="352440"/>
            <a:ext cx="9105480" cy="6152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247680" y="181080"/>
            <a:ext cx="8686440" cy="73296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Mettre en valeur le texte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295560" y="1352160"/>
            <a:ext cx="8552520" cy="591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Mettre « légèrement » en valeur :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&lt;em&gt; &lt;/em&gt;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Mettre en valeur :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&lt;strong&gt; &lt;/strong&gt;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Marquer le texte :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&lt;mark&gt; &lt;/mark&gt;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/>
          <p:cNvPicPr/>
          <p:nvPr/>
        </p:nvPicPr>
        <p:blipFill>
          <a:blip r:embed="rId2" cstate="print"/>
          <a:stretch/>
        </p:blipFill>
        <p:spPr>
          <a:xfrm>
            <a:off x="90360" y="324000"/>
            <a:ext cx="8962560" cy="621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/>
          <p:cNvPicPr/>
          <p:nvPr/>
        </p:nvPicPr>
        <p:blipFill>
          <a:blip r:embed="rId2" cstate="print"/>
          <a:stretch/>
        </p:blipFill>
        <p:spPr>
          <a:xfrm>
            <a:off x="90360" y="324000"/>
            <a:ext cx="8962560" cy="6210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4"/>
          <p:cNvPicPr/>
          <p:nvPr/>
        </p:nvPicPr>
        <p:blipFill>
          <a:blip r:embed="rId2" cstate="print"/>
          <a:stretch/>
        </p:blipFill>
        <p:spPr>
          <a:xfrm>
            <a:off x="19080" y="352440"/>
            <a:ext cx="9105480" cy="6152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 2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 1"/>
          <p:cNvPicPr/>
          <p:nvPr/>
        </p:nvPicPr>
        <p:blipFill>
          <a:blip r:embed="rId2" cstate="print"/>
          <a:stretch/>
        </p:blipFill>
        <p:spPr>
          <a:xfrm>
            <a:off x="0" y="28224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47680" y="181080"/>
            <a:ext cx="8686440" cy="73296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À quoi sert le HTML ?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381600" y="1145880"/>
            <a:ext cx="8552520" cy="46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Première version </a:t>
            </a:r>
            <a:r>
              <a:rPr lang="fr-F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(HTML 1.0) </a:t>
            </a: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en </a:t>
            </a: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Bold"/>
              </a:rPr>
              <a:t>1991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Depuis </a:t>
            </a: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Bold"/>
              </a:rPr>
              <a:t>2014</a:t>
            </a: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 : HTML 5.0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 1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 1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 1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 1"/>
          <p:cNvPicPr/>
          <p:nvPr/>
        </p:nvPicPr>
        <p:blipFill>
          <a:blip r:embed="rId2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 1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 2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 1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 2"/>
          <p:cNvPicPr/>
          <p:nvPr/>
        </p:nvPicPr>
        <p:blipFill>
          <a:blip r:embed="rId2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247680" y="181080"/>
            <a:ext cx="8686440" cy="73296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Faire un lien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295560" y="1936440"/>
            <a:ext cx="8552520" cy="38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On utilise la balise :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&lt;a href=</a:t>
            </a: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’’</a:t>
            </a:r>
            <a:r>
              <a:rPr lang="fr-FR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…</a:t>
            </a: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’’</a:t>
            </a: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&gt;</a:t>
            </a:r>
            <a:r>
              <a:rPr lang="fr-FR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Nom du lien</a:t>
            </a: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&lt;/a&gt;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 1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47680" y="181080"/>
            <a:ext cx="8686440" cy="73296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Créer une page HTML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Image 3"/>
          <p:cNvPicPr/>
          <p:nvPr/>
        </p:nvPicPr>
        <p:blipFill>
          <a:blip r:embed="rId2" cstate="print"/>
          <a:stretch/>
        </p:blipFill>
        <p:spPr>
          <a:xfrm>
            <a:off x="288720" y="1052280"/>
            <a:ext cx="8645400" cy="580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 2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 1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 1"/>
          <p:cNvPicPr/>
          <p:nvPr/>
        </p:nvPicPr>
        <p:blipFill>
          <a:blip r:embed="rId2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 1"/>
          <p:cNvPicPr/>
          <p:nvPr/>
        </p:nvPicPr>
        <p:blipFill>
          <a:blip r:embed="rId2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 1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 1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 1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1"/>
          <p:cNvPicPr/>
          <p:nvPr/>
        </p:nvPicPr>
        <p:blipFill>
          <a:blip r:embed="rId2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 1"/>
          <p:cNvPicPr/>
          <p:nvPr/>
        </p:nvPicPr>
        <p:blipFill>
          <a:blip r:embed="rId2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 1"/>
          <p:cNvPicPr/>
          <p:nvPr/>
        </p:nvPicPr>
        <p:blipFill>
          <a:blip r:embed="rId2" cstate="print"/>
          <a:stretch/>
        </p:blipFill>
        <p:spPr>
          <a:xfrm>
            <a:off x="0" y="307800"/>
            <a:ext cx="9143640" cy="62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 2"/>
          <p:cNvPicPr/>
          <p:nvPr/>
        </p:nvPicPr>
        <p:blipFill>
          <a:blip r:embed="rId2" cstate="print"/>
          <a:stretch/>
        </p:blipFill>
        <p:spPr>
          <a:xfrm>
            <a:off x="0" y="187920"/>
            <a:ext cx="9143640" cy="648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 2"/>
          <p:cNvPicPr/>
          <p:nvPr/>
        </p:nvPicPr>
        <p:blipFill>
          <a:blip r:embed="rId2" cstate="print"/>
          <a:stretch/>
        </p:blipFill>
        <p:spPr>
          <a:xfrm>
            <a:off x="0" y="4896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 1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age 1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 1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 1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 1"/>
          <p:cNvPicPr/>
          <p:nvPr/>
        </p:nvPicPr>
        <p:blipFill>
          <a:blip r:embed="rId2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 1"/>
          <p:cNvPicPr/>
          <p:nvPr/>
        </p:nvPicPr>
        <p:blipFill>
          <a:blip r:embed="rId2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1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 1"/>
          <p:cNvPicPr/>
          <p:nvPr/>
        </p:nvPicPr>
        <p:blipFill>
          <a:blip r:embed="rId2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 1"/>
          <p:cNvPicPr/>
          <p:nvPr/>
        </p:nvPicPr>
        <p:blipFill>
          <a:blip r:embed="rId2" cstate="print"/>
          <a:stretch/>
        </p:blipFill>
        <p:spPr>
          <a:xfrm>
            <a:off x="0" y="187920"/>
            <a:ext cx="9143640" cy="648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 1"/>
          <p:cNvPicPr/>
          <p:nvPr/>
        </p:nvPicPr>
        <p:blipFill>
          <a:blip r:embed="rId2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47680" y="181080"/>
            <a:ext cx="8686440" cy="73296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Insérer une image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295560" y="1936440"/>
            <a:ext cx="8552520" cy="46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On utilise la balise :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&lt;img src=</a:t>
            </a: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’’</a:t>
            </a:r>
            <a:r>
              <a:rPr lang="fr-FR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…</a:t>
            </a: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’’</a:t>
            </a:r>
            <a:r>
              <a:rPr lang="fr-FR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</a:t>
            </a: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alt=</a:t>
            </a: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’’</a:t>
            </a:r>
            <a:r>
              <a:rPr lang="fr-FR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…</a:t>
            </a: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’’ </a:t>
            </a: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title=</a:t>
            </a: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’’</a:t>
            </a:r>
            <a:r>
              <a:rPr lang="fr-FR" sz="5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…</a:t>
            </a: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’’ </a:t>
            </a:r>
            <a:r>
              <a:rPr lang="fr-FR" sz="5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/&gt;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 1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 1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 1"/>
          <p:cNvPicPr/>
          <p:nvPr/>
        </p:nvPicPr>
        <p:blipFill>
          <a:blip r:embed="rId2" cstate="print"/>
          <a:stretch/>
        </p:blipFill>
        <p:spPr>
          <a:xfrm>
            <a:off x="0" y="4896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 1"/>
          <p:cNvPicPr/>
          <p:nvPr/>
        </p:nvPicPr>
        <p:blipFill>
          <a:blip r:embed="rId2" cstate="print"/>
          <a:stretch/>
        </p:blipFill>
        <p:spPr>
          <a:xfrm>
            <a:off x="0" y="489600"/>
            <a:ext cx="9143640" cy="5904000"/>
          </a:xfrm>
          <a:prstGeom prst="rect">
            <a:avLst/>
          </a:prstGeom>
          <a:ln>
            <a:noFill/>
          </a:ln>
        </p:spPr>
      </p:pic>
      <p:pic>
        <p:nvPicPr>
          <p:cNvPr id="207" name="Image 2"/>
          <p:cNvPicPr/>
          <p:nvPr/>
        </p:nvPicPr>
        <p:blipFill>
          <a:blip r:embed="rId3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 1"/>
          <p:cNvPicPr/>
          <p:nvPr/>
        </p:nvPicPr>
        <p:blipFill>
          <a:blip r:embed="rId2" cstate="print"/>
          <a:stretch/>
        </p:blipFill>
        <p:spPr>
          <a:xfrm>
            <a:off x="0" y="489600"/>
            <a:ext cx="9143640" cy="5904000"/>
          </a:xfrm>
          <a:prstGeom prst="rect">
            <a:avLst/>
          </a:prstGeom>
          <a:ln>
            <a:noFill/>
          </a:ln>
        </p:spPr>
      </p:pic>
      <p:pic>
        <p:nvPicPr>
          <p:cNvPr id="209" name="Image 2"/>
          <p:cNvPicPr/>
          <p:nvPr/>
        </p:nvPicPr>
        <p:blipFill>
          <a:blip r:embed="rId3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47680" y="181080"/>
            <a:ext cx="8686440" cy="73296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Récapitulatif : Les bases du HTML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295560" y="1136520"/>
            <a:ext cx="8552520" cy="603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3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&lt;!DOCTYPE </a:t>
            </a:r>
            <a:r>
              <a:rPr lang="fr-FR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html</a:t>
            </a:r>
            <a:r>
              <a:rPr lang="fr-FR" sz="3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&lt;html&gt;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&lt;head&gt;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	&lt;meta charset=</a:t>
            </a:r>
            <a:r>
              <a:rPr lang="fr-FR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’’</a:t>
            </a:r>
            <a:r>
              <a:rPr lang="fr-FR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utf-8</a:t>
            </a:r>
            <a:r>
              <a:rPr lang="fr-FR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’’</a:t>
            </a:r>
            <a:r>
              <a:rPr lang="fr-FR" sz="3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/&gt;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	&lt;title&gt;</a:t>
            </a:r>
            <a:r>
              <a:rPr lang="fr-FR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Titre</a:t>
            </a:r>
            <a:r>
              <a:rPr lang="fr-FR" sz="3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&lt;/title&gt;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&lt;/head&gt;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&lt;body&gt;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&lt;/body&gt;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&lt;/html&gt;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47680" y="181080"/>
            <a:ext cx="8686440" cy="73296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Récapitulatif : Les bases du HTML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295560" y="1136520"/>
            <a:ext cx="8552520" cy="478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&lt;p&gt; &lt;/p&gt;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&lt;br /&gt;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&lt;h1&gt; &lt;/h1&gt;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&lt;h2&gt; &lt;/h2&gt;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…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4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&lt;h6&gt; &lt;/h6&gt;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 1"/>
          <p:cNvPicPr/>
          <p:nvPr/>
        </p:nvPicPr>
        <p:blipFill>
          <a:blip r:embed="rId2" cstate="print"/>
          <a:stretch/>
        </p:blipFill>
        <p:spPr>
          <a:xfrm>
            <a:off x="0" y="211680"/>
            <a:ext cx="9143640" cy="648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247680" y="181080"/>
            <a:ext cx="8686440" cy="73296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Récapitulatif : Les bases du HTML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295560" y="1136520"/>
            <a:ext cx="8552520" cy="624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&lt;ol&gt;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&lt;li&gt; &lt;/li&gt;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&lt;li&gt; &lt;/li&gt;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&lt;/ol&gt;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&lt;ul&gt;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&lt;li&gt; &lt;/li&gt;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	&lt;li&gt; &lt;/li&gt;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&lt;/ul&gt;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247680" y="181080"/>
            <a:ext cx="8686440" cy="73296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Récapitulatif : Les bases du HTML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295560" y="1136520"/>
            <a:ext cx="8552520" cy="51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&lt;em&gt; &lt;/em&gt;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&lt;strong&gt; &lt;/strong&gt;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&lt;mark&gt; &lt;/mark&gt;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&lt;a href=</a:t>
            </a:r>
            <a:r>
              <a:rPr lang="fr-F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’’</a:t>
            </a:r>
            <a:r>
              <a:rPr lang="fr-F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…</a:t>
            </a:r>
            <a:r>
              <a:rPr lang="fr-F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’’</a:t>
            </a: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&gt;</a:t>
            </a:r>
            <a:r>
              <a:rPr lang="fr-F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chivo Narrow"/>
              </a:rPr>
              <a:t>Titre</a:t>
            </a: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&lt;/a&gt;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&lt;img src=</a:t>
            </a:r>
            <a:r>
              <a:rPr lang="fr-F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’’</a:t>
            </a:r>
            <a:r>
              <a:rPr lang="fr-F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…</a:t>
            </a:r>
            <a:r>
              <a:rPr lang="fr-F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’’ </a:t>
            </a: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alt=</a:t>
            </a:r>
            <a:r>
              <a:rPr lang="fr-F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’’</a:t>
            </a:r>
            <a:r>
              <a:rPr lang="fr-F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…</a:t>
            </a:r>
            <a:r>
              <a:rPr lang="fr-F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’’ </a:t>
            </a: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title=</a:t>
            </a:r>
            <a:r>
              <a:rPr lang="fr-F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’’</a:t>
            </a:r>
            <a:r>
              <a:rPr lang="fr-F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…</a:t>
            </a:r>
            <a:r>
              <a:rPr lang="fr-FR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’’ </a:t>
            </a:r>
            <a:r>
              <a:rPr lang="fr-FR" sz="4000" b="1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/&gt;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247680" y="181080"/>
            <a:ext cx="8686440" cy="73296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Mettre en forme avec le CSS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381600" y="1899000"/>
            <a:ext cx="8552520" cy="46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Il permet de définir le style de la page web (couleur, position, police du texte, mise en page…)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247680" y="181080"/>
            <a:ext cx="8686440" cy="732960"/>
          </a:xfrm>
          <a:prstGeom prst="roundRect">
            <a:avLst>
              <a:gd name="adj" fmla="val 16667"/>
            </a:avLst>
          </a:prstGeom>
          <a:solidFill>
            <a:srgbClr val="D9D9D9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Mettre en forme avec le CSS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"/>
          <p:cNvSpPr/>
          <p:nvPr/>
        </p:nvSpPr>
        <p:spPr>
          <a:xfrm>
            <a:off x="295560" y="2204640"/>
            <a:ext cx="8552520" cy="356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Fichier à part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ou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5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ajdhani Semibold"/>
              </a:rPr>
              <a:t>Intégré dans la page HTML</a:t>
            </a: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 1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  <p:pic>
        <p:nvPicPr>
          <p:cNvPr id="224" name="Image 2"/>
          <p:cNvPicPr/>
          <p:nvPr/>
        </p:nvPicPr>
        <p:blipFill>
          <a:blip r:embed="rId3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 1"/>
          <p:cNvPicPr/>
          <p:nvPr/>
        </p:nvPicPr>
        <p:blipFill>
          <a:blip r:embed="rId2" cstate="print"/>
          <a:stretch/>
        </p:blipFill>
        <p:spPr>
          <a:xfrm>
            <a:off x="0" y="187920"/>
            <a:ext cx="9143640" cy="648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 2"/>
          <p:cNvPicPr/>
          <p:nvPr/>
        </p:nvPicPr>
        <p:blipFill>
          <a:blip r:embed="rId2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Image 2"/>
          <p:cNvPicPr/>
          <p:nvPr/>
        </p:nvPicPr>
        <p:blipFill>
          <a:blip r:embed="rId2" cstate="print"/>
          <a:stretch/>
        </p:blipFill>
        <p:spPr>
          <a:xfrm>
            <a:off x="0" y="296280"/>
            <a:ext cx="9143640" cy="62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 3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 2"/>
          <p:cNvPicPr/>
          <p:nvPr/>
        </p:nvPicPr>
        <p:blipFill>
          <a:blip r:embed="rId2" cstate="print"/>
          <a:stretch/>
        </p:blipFill>
        <p:spPr>
          <a:xfrm>
            <a:off x="0" y="477000"/>
            <a:ext cx="9143640" cy="59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Profondeur</Template>
  <TotalTime>1082</TotalTime>
  <Words>277</Words>
  <Application>Microsoft Office PowerPoint</Application>
  <PresentationFormat>Affichage à l'écran (4:3)</PresentationFormat>
  <Paragraphs>90</Paragraphs>
  <Slides>109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109</vt:i4>
      </vt:variant>
    </vt:vector>
  </HeadingPairs>
  <TitlesOfParts>
    <vt:vector size="112" baseType="lpstr">
      <vt:lpstr>Office Theme</vt:lpstr>
      <vt:lpstr>Office Theme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Exercice Sur le lien suivant</vt:lpstr>
    </vt:vector>
  </TitlesOfParts>
  <Company>ASUSTeK COMPUTER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Louis</dc:creator>
  <cp:lastModifiedBy>jerome.courtois</cp:lastModifiedBy>
  <cp:revision>56</cp:revision>
  <dcterms:created xsi:type="dcterms:W3CDTF">2015-09-24T18:55:09Z</dcterms:created>
  <dcterms:modified xsi:type="dcterms:W3CDTF">2018-11-19T14:07:50Z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ASUSTeK COMPUTER INC.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115</vt:i4>
  </property>
</Properties>
</file>